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87" r:id="rId3"/>
  </p:sldMasterIdLst>
  <p:notesMasterIdLst>
    <p:notesMasterId r:id="rId42"/>
  </p:notesMasterIdLst>
  <p:handoutMasterIdLst>
    <p:handoutMasterId r:id="rId43"/>
  </p:handoutMasterIdLst>
  <p:sldIdLst>
    <p:sldId id="333" r:id="rId4"/>
    <p:sldId id="256" r:id="rId5"/>
    <p:sldId id="268" r:id="rId6"/>
    <p:sldId id="267" r:id="rId7"/>
    <p:sldId id="270" r:id="rId8"/>
    <p:sldId id="278" r:id="rId9"/>
    <p:sldId id="280" r:id="rId10"/>
    <p:sldId id="281" r:id="rId11"/>
    <p:sldId id="275" r:id="rId12"/>
    <p:sldId id="272" r:id="rId13"/>
    <p:sldId id="274" r:id="rId14"/>
    <p:sldId id="273" r:id="rId15"/>
    <p:sldId id="271" r:id="rId16"/>
    <p:sldId id="282" r:id="rId17"/>
    <p:sldId id="276" r:id="rId18"/>
    <p:sldId id="283" r:id="rId19"/>
    <p:sldId id="284" r:id="rId20"/>
    <p:sldId id="285" r:id="rId21"/>
    <p:sldId id="286" r:id="rId22"/>
    <p:sldId id="287" r:id="rId23"/>
    <p:sldId id="289" r:id="rId24"/>
    <p:sldId id="291" r:id="rId25"/>
    <p:sldId id="293" r:id="rId26"/>
    <p:sldId id="288" r:id="rId27"/>
    <p:sldId id="295" r:id="rId28"/>
    <p:sldId id="292" r:id="rId29"/>
    <p:sldId id="296" r:id="rId30"/>
    <p:sldId id="300" r:id="rId31"/>
    <p:sldId id="303" r:id="rId32"/>
    <p:sldId id="304" r:id="rId33"/>
    <p:sldId id="301" r:id="rId34"/>
    <p:sldId id="305" r:id="rId35"/>
    <p:sldId id="306" r:id="rId36"/>
    <p:sldId id="307" r:id="rId37"/>
    <p:sldId id="308" r:id="rId38"/>
    <p:sldId id="309" r:id="rId39"/>
    <p:sldId id="310" r:id="rId40"/>
    <p:sldId id="334" r:id="rId41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05" autoAdjust="0"/>
    <p:restoredTop sz="94660"/>
  </p:normalViewPr>
  <p:slideViewPr>
    <p:cSldViewPr snapToGrid="0">
      <p:cViewPr varScale="1">
        <p:scale>
          <a:sx n="76" d="100"/>
          <a:sy n="76" d="100"/>
        </p:scale>
        <p:origin x="852" y="-3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pPr/>
              <a:t>28/06/2019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pPr/>
              <a:t>28/06/2019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2910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" y="2476499"/>
            <a:ext cx="5419725" cy="14192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 smtClean="0"/>
              <a:t>Judul Pembahasan Pertemuan Disini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" y="3927809"/>
            <a:ext cx="4143375" cy="381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dirty="0" smtClean="0"/>
              <a:t>Nama Pengajar Tulis Disini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19100" y="2181225"/>
            <a:ext cx="5419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75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1075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1075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05" y="97208"/>
            <a:ext cx="1432672" cy="622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843925"/>
            <a:ext cx="666547" cy="6867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2" r="5618" b="19924"/>
          <a:stretch/>
        </p:blipFill>
        <p:spPr>
          <a:xfrm>
            <a:off x="1220910" y="5854811"/>
            <a:ext cx="720077" cy="6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95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2E809-5E19-4524-8283-E319D65AB850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520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9410C-E667-4541-A5B9-98C9A58679F1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5775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EC0A-5AC3-41B2-A3CD-E612885C129C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15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0892-47E7-49AB-86AD-BA0FDE944336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6585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47A34B-B711-4274-93AE-0D16E4E989C8}" type="datetime1">
              <a:rPr lang="id-ID" smtClean="0"/>
              <a:t>28/06/2019</a:t>
            </a:fld>
            <a:endParaRPr lang="hu-H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7CA06-6B72-47AE-A103-EA6779839012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Recommender System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846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AED7-F93B-4342-BC92-E64EA16F166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Recommender System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608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32C1-4F4A-41F7-B7D1-673D514F6BEF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Recommender System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464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F9D13-30F8-41C8-8001-1D52E8C54360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Recommender System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4483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C9CEE-2A83-44B2-A542-D2A9B457B1FE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Recommender System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753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66BDE883-E4CA-4154-A566-7CE3635CB831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id-ID" smtClean="0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3242" y="6249152"/>
            <a:ext cx="906378" cy="5445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2972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B6C3B-ED47-4513-8A92-75F5CA76DC3B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Recommender System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2857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901E-46AB-4398-9D50-F03EAC61F1C4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Recommender System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4951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8423-38E5-4A35-B6C9-38BA5C8FDAFF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Recommender System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9093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BEBB-D1D4-4F73-8E78-4937694FDD9B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Recommender System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0247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D72C-959E-4F18-8BF5-AA0C01A968D7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Recommender System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098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69C6A-C480-4E72-B631-B686B61255F8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Recommender System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8964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45DF6-5555-43EF-AD21-1A3BA1988C44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Recommender System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6379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C9184-198D-49A5-8A1E-0C6A03838CC2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Recommender System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1636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6A0DB-C4D1-471E-A4C5-550885AFE86E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Recommender System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594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FEB0A-8AEA-4722-B7EA-4F8CFE1C7F5A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Recommender System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556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21843" y="2948156"/>
            <a:ext cx="6184483" cy="1315453"/>
          </a:xfrm>
          <a:noFill/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 smtClean="0"/>
              <a:t>Judul Section / Bagian Klik Disini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317581" y="2534653"/>
            <a:ext cx="6188745" cy="300078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 dirty="0" smtClean="0"/>
              <a:t>Bagian berapa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5B231-5AA6-411A-B3E5-E21DA3B0E050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9" y="2582779"/>
            <a:ext cx="1471628" cy="16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21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C355F-2706-4AFB-BC04-5605E2A71DEC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Recommender System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4730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C8AF-6B8E-4080-ABA4-7BDF6F91FE74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Recommender System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5650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31E9-8FC2-4251-AD66-BD0CB04B771C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Recommender System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00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79206-06AE-4FF8-842E-A4C3DE1F1EDC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Recommender System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75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B38A-C08B-4A14-BE29-89B731AFB268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Recommender System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397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4075-3D4F-4F30-8C3F-ADDAFD218038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Recommender System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1144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1CF8-2A71-4D7C-BD0A-892EA43EA048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Recommender System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88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898" y="1427747"/>
            <a:ext cx="4329952" cy="4749216"/>
          </a:xfrm>
        </p:spPr>
        <p:txBody>
          <a:bodyPr anchor="ctr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27747"/>
            <a:ext cx="4378492" cy="4749216"/>
          </a:xfrm>
        </p:spPr>
        <p:txBody>
          <a:bodyPr anchor="ctr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D1A65-0399-45DC-8B82-A36FD587D1EB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9929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ippe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427747"/>
            <a:ext cx="3521242" cy="4749216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0AC12-8B57-44B2-AB2F-C9BFA259E61B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4898" y="1427747"/>
            <a:ext cx="5197228" cy="4749216"/>
          </a:xfrm>
          <a:ln>
            <a:solidFill>
              <a:schemeClr val="tx1"/>
            </a:solidFill>
            <a:prstDash val="lgDash"/>
          </a:ln>
        </p:spPr>
        <p:txBody>
          <a:bodyPr anchor="ctr">
            <a:normAutofit/>
          </a:bodyPr>
          <a:lstStyle>
            <a:lvl1pPr marL="88900" indent="0">
              <a:buNone/>
              <a:defRPr sz="11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7886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8" y="1427747"/>
            <a:ext cx="4313284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898" y="2274219"/>
            <a:ext cx="4313284" cy="391544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27747"/>
            <a:ext cx="4378492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74219"/>
            <a:ext cx="4378492" cy="391544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F6716-BD40-4578-96AC-9646F7F9DB7B}" type="datetime1">
              <a:rPr lang="id-ID" smtClean="0"/>
              <a:t>28/06/2019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8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F84C-1A9E-466D-9124-709BF43F5EAF}" type="datetime1">
              <a:rPr lang="id-ID" smtClean="0"/>
              <a:t>28/06/2019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7136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707-3B00-4CE4-B7E8-88C229C91987}" type="datetime1">
              <a:rPr lang="id-ID" smtClean="0"/>
              <a:t>28/06/2019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1556084"/>
            <a:ext cx="8822577" cy="41228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03094" y="412469"/>
            <a:ext cx="6304548" cy="84280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24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E398-367F-4C00-972A-0518F4EB2631}" type="datetime1">
              <a:rPr lang="id-ID" smtClean="0"/>
              <a:t>28/06/2019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034" y="6420518"/>
            <a:ext cx="4475746" cy="365125"/>
          </a:xfrm>
        </p:spPr>
        <p:txBody>
          <a:bodyPr/>
          <a:lstStyle/>
          <a:p>
            <a:r>
              <a:rPr lang="id-ID" smtClean="0"/>
              <a:t>Recommender System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93243" y="6420519"/>
            <a:ext cx="914400" cy="365125"/>
          </a:xfr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508617" y="121182"/>
            <a:ext cx="363863" cy="343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2" y="113994"/>
            <a:ext cx="806818" cy="35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" y="121182"/>
            <a:ext cx="333345" cy="343446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585809"/>
            <a:ext cx="8822577" cy="5762353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85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d-ID" smtClean="0"/>
              <a:t>Recommender System</a:t>
            </a:r>
            <a:endParaRPr lang="id-ID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7" y="1459832"/>
            <a:ext cx="8822745" cy="4708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7F520-6F1E-40FD-8CF4-7B3707B77FF3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609056" y="87767"/>
            <a:ext cx="408826" cy="385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0" y="554599"/>
            <a:ext cx="806818" cy="350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2" y="75067"/>
            <a:ext cx="385103" cy="396772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21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3" r:id="rId5"/>
    <p:sldLayoutId id="2147483665" r:id="rId6"/>
    <p:sldLayoutId id="2147483666" r:id="rId7"/>
    <p:sldLayoutId id="2147483667" r:id="rId8"/>
    <p:sldLayoutId id="2147483672" r:id="rId9"/>
    <p:sldLayoutId id="2147483668" r:id="rId10"/>
    <p:sldLayoutId id="2147483669" r:id="rId11"/>
    <p:sldLayoutId id="2147483670" r:id="rId12"/>
    <p:sldLayoutId id="2147483671" r:id="rId13"/>
    <p:sldLayoutId id="2147483674" r:id="rId14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388F363D-D81E-4999-B047-CF3F233D52F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Recommender System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20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F5041F3-1475-4E69-B01F-A68631462C43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Recommender System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21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=""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=""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3" y="186982"/>
            <a:ext cx="666547" cy="6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41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5697" y="1708800"/>
            <a:ext cx="8814723" cy="4724400"/>
          </a:xfrm>
        </p:spPr>
        <p:txBody>
          <a:bodyPr/>
          <a:lstStyle/>
          <a:p>
            <a:pPr algn="just"/>
            <a:r>
              <a:rPr lang="en-US" dirty="0" smtClean="0"/>
              <a:t>Netflix </a:t>
            </a:r>
            <a:r>
              <a:rPr lang="en-US" dirty="0" err="1" smtClean="0"/>
              <a:t>memanfaatkan</a:t>
            </a:r>
            <a:r>
              <a:rPr lang="en-US" dirty="0" smtClean="0"/>
              <a:t> recommender system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memberikan</a:t>
            </a:r>
            <a:r>
              <a:rPr lang="en-US" dirty="0" smtClean="0"/>
              <a:t> saran </a:t>
            </a:r>
            <a:r>
              <a:rPr lang="en-US" dirty="0" err="1" smtClean="0"/>
              <a:t>untuk</a:t>
            </a:r>
            <a:r>
              <a:rPr lang="en-US" dirty="0" smtClean="0"/>
              <a:t> Film </a:t>
            </a:r>
            <a:r>
              <a:rPr lang="en-US" dirty="0" err="1" smtClean="0"/>
              <a:t>selanjutnya</a:t>
            </a:r>
            <a:endParaRPr lang="en-US" dirty="0" smtClean="0"/>
          </a:p>
          <a:p>
            <a:pPr algn="just"/>
            <a:r>
              <a:rPr lang="en-US" dirty="0" err="1" smtClean="0"/>
              <a:t>Faktanya</a:t>
            </a:r>
            <a:r>
              <a:rPr lang="en-US" dirty="0" smtClean="0"/>
              <a:t>, </a:t>
            </a:r>
            <a:r>
              <a:rPr lang="en-US" dirty="0" err="1" smtClean="0"/>
              <a:t>semuanya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situs</a:t>
            </a:r>
            <a:r>
              <a:rPr lang="en-US" dirty="0" smtClean="0"/>
              <a:t> web Netflix </a:t>
            </a:r>
            <a:r>
              <a:rPr lang="en-US" dirty="0" err="1" smtClean="0"/>
              <a:t>didorong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pilihan</a:t>
            </a:r>
            <a:r>
              <a:rPr lang="en-US" dirty="0" smtClean="0"/>
              <a:t> </a:t>
            </a:r>
            <a:r>
              <a:rPr lang="en-US" dirty="0" err="1" smtClean="0"/>
              <a:t>pelanggan</a:t>
            </a:r>
            <a:r>
              <a:rPr lang="en-US" dirty="0" smtClean="0"/>
              <a:t>.</a:t>
            </a:r>
          </a:p>
          <a:p>
            <a:pPr algn="just"/>
            <a:r>
              <a:rPr lang="en-US" dirty="0" err="1" smtClean="0"/>
              <a:t>Jika</a:t>
            </a:r>
            <a:r>
              <a:rPr lang="en-US" dirty="0" smtClean="0"/>
              <a:t> film </a:t>
            </a:r>
            <a:r>
              <a:rPr lang="en-US" dirty="0" err="1" smtClean="0"/>
              <a:t>tertentu</a:t>
            </a:r>
            <a:r>
              <a:rPr lang="en-US" dirty="0" smtClean="0"/>
              <a:t> </a:t>
            </a:r>
            <a:r>
              <a:rPr lang="en-US" dirty="0" err="1" smtClean="0"/>
              <a:t>sering</a:t>
            </a:r>
            <a:r>
              <a:rPr lang="en-US" dirty="0" smtClean="0"/>
              <a:t> </a:t>
            </a:r>
            <a:r>
              <a:rPr lang="en-US" dirty="0" err="1" smtClean="0"/>
              <a:t>ditonton</a:t>
            </a:r>
            <a:r>
              <a:rPr lang="en-US" dirty="0" smtClean="0"/>
              <a:t> </a:t>
            </a:r>
            <a:r>
              <a:rPr lang="en-US" dirty="0" err="1" smtClean="0"/>
              <a:t>recoomender</a:t>
            </a:r>
            <a:r>
              <a:rPr lang="en-US" dirty="0" smtClean="0"/>
              <a:t> system </a:t>
            </a:r>
            <a:r>
              <a:rPr lang="en-US" dirty="0" err="1" smtClean="0"/>
              <a:t>dari</a:t>
            </a:r>
            <a:r>
              <a:rPr lang="en-US" dirty="0" smtClean="0"/>
              <a:t> Netflix </a:t>
            </a:r>
            <a:r>
              <a:rPr lang="en-US" dirty="0" err="1" smtClean="0"/>
              <a:t>memastikan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film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semakin</a:t>
            </a:r>
            <a:r>
              <a:rPr lang="en-US" dirty="0" smtClean="0"/>
              <a:t> </a:t>
            </a:r>
            <a:r>
              <a:rPr lang="en-US" dirty="0" err="1" smtClean="0"/>
              <a:t>banyak</a:t>
            </a:r>
            <a:r>
              <a:rPr lang="en-US" dirty="0" smtClean="0"/>
              <a:t> </a:t>
            </a:r>
            <a:r>
              <a:rPr lang="en-US" dirty="0" err="1" smtClean="0"/>
              <a:t>rekomendasinya</a:t>
            </a:r>
            <a:endParaRPr lang="en-US" dirty="0" smtClean="0"/>
          </a:p>
          <a:p>
            <a:pPr algn="just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C12B6-2CF0-4993-8B81-1A9F28C4FE32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10</a:t>
            </a:fld>
            <a:endParaRPr lang="id-ID" dirty="0"/>
          </a:p>
        </p:txBody>
      </p:sp>
      <p:pic>
        <p:nvPicPr>
          <p:cNvPr id="10" name="Picture 9" descr="netfli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200" y="312971"/>
            <a:ext cx="2832084" cy="9614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Keuntungan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recommender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Persfektif</a:t>
            </a:r>
            <a:r>
              <a:rPr lang="en-US" dirty="0" smtClean="0"/>
              <a:t> yang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luas</a:t>
            </a:r>
            <a:endParaRPr lang="en-US" dirty="0" smtClean="0"/>
          </a:p>
          <a:p>
            <a:r>
              <a:rPr lang="en-US" dirty="0" err="1" smtClean="0"/>
              <a:t>Kemungkinan</a:t>
            </a:r>
            <a:r>
              <a:rPr lang="en-US" dirty="0" smtClean="0"/>
              <a:t> </a:t>
            </a:r>
            <a:r>
              <a:rPr lang="en-US" dirty="0" err="1" smtClean="0"/>
              <a:t>penggunaan</a:t>
            </a:r>
            <a:r>
              <a:rPr lang="en-US" dirty="0" smtClean="0"/>
              <a:t> </a:t>
            </a:r>
            <a:r>
              <a:rPr lang="en-US" dirty="0" err="1" smtClean="0"/>
              <a:t>berkelanjutan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pembelian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</a:t>
            </a:r>
            <a:r>
              <a:rPr lang="en-US" dirty="0" err="1" smtClean="0"/>
              <a:t>produk</a:t>
            </a:r>
            <a:endParaRPr lang="en-US" dirty="0" smtClean="0"/>
          </a:p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pengalaman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menyenangkan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99584-E637-49B1-BBB8-C56B1A5D0970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11</a:t>
            </a:fld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 smtClean="0"/>
              <a:t>Tipe</a:t>
            </a:r>
            <a:r>
              <a:rPr lang="en-US" dirty="0" smtClean="0"/>
              <a:t> recommender System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Bagian </a:t>
            </a:r>
            <a:r>
              <a:rPr lang="en-US" dirty="0" smtClean="0"/>
              <a:t>2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E5C5-610E-425E-8A7E-E74D60CEC0C1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12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Content Based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4897" y="1451811"/>
            <a:ext cx="4343903" cy="4724400"/>
          </a:xfrm>
        </p:spPr>
        <p:txBody>
          <a:bodyPr/>
          <a:lstStyle/>
          <a:p>
            <a:r>
              <a:rPr lang="en-US" dirty="0" smtClean="0"/>
              <a:t>Main idea (</a:t>
            </a:r>
            <a:r>
              <a:rPr lang="en-US" dirty="0" err="1" smtClean="0"/>
              <a:t>berfokus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barang</a:t>
            </a:r>
            <a:r>
              <a:rPr lang="en-US" dirty="0" smtClean="0"/>
              <a:t> yang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pilih</a:t>
            </a:r>
            <a:r>
              <a:rPr lang="en-US" dirty="0" smtClean="0"/>
              <a:t>): </a:t>
            </a:r>
            <a:r>
              <a:rPr lang="en-US" dirty="0" err="1" smtClean="0"/>
              <a:t>merekomnedasikan</a:t>
            </a:r>
            <a:r>
              <a:rPr lang="en-US" dirty="0" smtClean="0"/>
              <a:t> item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r>
              <a:rPr lang="en-US" dirty="0" smtClean="0"/>
              <a:t> C </a:t>
            </a: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pilihan</a:t>
            </a:r>
            <a:r>
              <a:rPr lang="en-US" dirty="0" smtClean="0"/>
              <a:t> </a:t>
            </a:r>
            <a:r>
              <a:rPr lang="en-US" dirty="0" err="1" smtClean="0"/>
              <a:t>sebelumnya</a:t>
            </a:r>
            <a:r>
              <a:rPr lang="en-US" dirty="0" smtClean="0"/>
              <a:t> yang </a:t>
            </a:r>
            <a:r>
              <a:rPr lang="en-US" dirty="0" err="1" smtClean="0"/>
              <a:t>memiliki</a:t>
            </a:r>
            <a:r>
              <a:rPr lang="en-US" dirty="0" smtClean="0"/>
              <a:t> rating </a:t>
            </a:r>
            <a:r>
              <a:rPr lang="en-US" dirty="0" err="1" smtClean="0"/>
              <a:t>tertingi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Contoh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Movie recommendations</a:t>
            </a:r>
          </a:p>
          <a:p>
            <a:pPr lvl="2">
              <a:buNone/>
            </a:pPr>
            <a:r>
              <a:rPr lang="en-US" dirty="0" smtClean="0"/>
              <a:t>recommend movies with same actor(s),  director, genre, …</a:t>
            </a:r>
          </a:p>
          <a:p>
            <a:pPr lvl="1"/>
            <a:r>
              <a:rPr lang="en-US" dirty="0" smtClean="0"/>
              <a:t>Websites, blogs, news</a:t>
            </a:r>
          </a:p>
          <a:p>
            <a:pPr lvl="2">
              <a:buNone/>
            </a:pPr>
            <a:r>
              <a:rPr lang="en-US" dirty="0" smtClean="0"/>
              <a:t>recommend other sites with “similar”  content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AEBF1-3D71-44D0-A850-77278D350E57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13</a:t>
            </a:fld>
            <a:endParaRPr lang="id-ID" dirty="0"/>
          </a:p>
        </p:txBody>
      </p:sp>
      <p:pic>
        <p:nvPicPr>
          <p:cNvPr id="9" name="Picture 8" descr="content-based-filter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261" y="1570368"/>
            <a:ext cx="3449939" cy="4200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7" y="1451811"/>
            <a:ext cx="4775903" cy="4724400"/>
          </a:xfrm>
        </p:spPr>
        <p:txBody>
          <a:bodyPr/>
          <a:lstStyle/>
          <a:p>
            <a:r>
              <a:rPr lang="en-US" dirty="0" smtClean="0"/>
              <a:t>Main Idea (</a:t>
            </a:r>
            <a:r>
              <a:rPr lang="en-US" dirty="0" err="1" smtClean="0"/>
              <a:t>berfokus</a:t>
            </a:r>
            <a:r>
              <a:rPr lang="en-US" dirty="0" smtClean="0"/>
              <a:t> </a:t>
            </a:r>
            <a:r>
              <a:rPr lang="en-US" dirty="0" err="1" smtClean="0"/>
              <a:t>kepada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r>
              <a:rPr lang="en-US" dirty="0" smtClean="0"/>
              <a:t>):</a:t>
            </a:r>
          </a:p>
          <a:p>
            <a:pPr lvl="1"/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 smtClean="0"/>
              <a:t>memberikan</a:t>
            </a:r>
            <a:r>
              <a:rPr lang="en-US" dirty="0" smtClean="0"/>
              <a:t> rating  (</a:t>
            </a:r>
            <a:r>
              <a:rPr lang="en-US" dirty="0" err="1" smtClean="0"/>
              <a:t>eksplisit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implisit</a:t>
            </a:r>
            <a:r>
              <a:rPr lang="en-US" dirty="0" smtClean="0"/>
              <a:t>)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barang-barangnya</a:t>
            </a:r>
            <a:endParaRPr lang="en-US" dirty="0" smtClean="0"/>
          </a:p>
          <a:p>
            <a:pPr lvl="1"/>
            <a:r>
              <a:rPr lang="en-US" dirty="0" err="1" smtClean="0"/>
              <a:t>Pengguna</a:t>
            </a:r>
            <a:r>
              <a:rPr lang="en-US" dirty="0" smtClean="0"/>
              <a:t> yang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kecendrungan</a:t>
            </a:r>
            <a:r>
              <a:rPr lang="en-US" dirty="0" smtClean="0"/>
              <a:t> yang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memilih</a:t>
            </a:r>
            <a:r>
              <a:rPr lang="en-US" dirty="0" smtClean="0"/>
              <a:t> </a:t>
            </a:r>
            <a:r>
              <a:rPr lang="en-US" dirty="0" err="1" smtClean="0"/>
              <a:t>barang-barang-barang</a:t>
            </a:r>
            <a:r>
              <a:rPr lang="en-US" dirty="0" smtClean="0"/>
              <a:t> yang </a:t>
            </a:r>
            <a:r>
              <a:rPr lang="en-US" dirty="0" err="1" smtClean="0"/>
              <a:t>sama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296D-AC9D-4A21-B448-7C3718EF335A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14</a:t>
            </a:fld>
            <a:endParaRPr lang="id-ID" dirty="0"/>
          </a:p>
        </p:txBody>
      </p:sp>
      <p:pic>
        <p:nvPicPr>
          <p:cNvPr id="7" name="Picture 6" descr="collaborative filter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794" y="1382400"/>
            <a:ext cx="3996206" cy="39347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Alur</a:t>
            </a:r>
            <a:r>
              <a:rPr lang="en-US" dirty="0" smtClean="0"/>
              <a:t> </a:t>
            </a:r>
            <a:r>
              <a:rPr lang="en-US" dirty="0" err="1" smtClean="0"/>
              <a:t>Kerja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AB0D6-A00C-4BEE-B076-DC567B3E88CD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15</a:t>
            </a:fld>
            <a:endParaRPr lang="id-ID" dirty="0"/>
          </a:p>
        </p:txBody>
      </p:sp>
      <p:pic>
        <p:nvPicPr>
          <p:cNvPr id="12" name="Content Placeholder 11" descr="plan of ac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196" y="1301363"/>
            <a:ext cx="7729696" cy="4724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Implementasi</a:t>
            </a:r>
            <a:r>
              <a:rPr lang="en-US" dirty="0" smtClean="0"/>
              <a:t>  </a:t>
            </a:r>
            <a:r>
              <a:rPr lang="en-US" dirty="0" err="1" smtClean="0"/>
              <a:t>Recomennder</a:t>
            </a:r>
            <a:r>
              <a:rPr lang="en-US" dirty="0" smtClean="0"/>
              <a:t> System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Bagian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D5055-12E5-43A3-B670-D686070C85A8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16</a:t>
            </a:fld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Implementasi</a:t>
            </a:r>
            <a:r>
              <a:rPr lang="en-US" dirty="0" smtClean="0"/>
              <a:t> </a:t>
            </a:r>
            <a:r>
              <a:rPr lang="en-US" dirty="0" err="1" smtClean="0"/>
              <a:t>Rekomendasi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Memori</a:t>
            </a:r>
            <a:r>
              <a:rPr lang="en-US" dirty="0" smtClean="0"/>
              <a:t> Based</a:t>
            </a:r>
          </a:p>
          <a:p>
            <a:pPr lvl="1"/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seluruh</a:t>
            </a:r>
            <a:r>
              <a:rPr lang="en-US" dirty="0" smtClean="0"/>
              <a:t> dataset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barang</a:t>
            </a:r>
            <a:r>
              <a:rPr lang="en-US" dirty="0" smtClean="0"/>
              <a:t> yang </a:t>
            </a:r>
            <a:r>
              <a:rPr lang="en-US" dirty="0" err="1" smtClean="0"/>
              <a:t>dipilih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dasar</a:t>
            </a:r>
            <a:r>
              <a:rPr lang="en-US" dirty="0" smtClean="0"/>
              <a:t> </a:t>
            </a:r>
            <a:r>
              <a:rPr lang="en-US" dirty="0" err="1" smtClean="0"/>
              <a:t>pembuatan</a:t>
            </a:r>
            <a:r>
              <a:rPr lang="en-US" dirty="0" smtClean="0"/>
              <a:t> </a:t>
            </a:r>
            <a:r>
              <a:rPr lang="en-US" dirty="0" err="1" smtClean="0"/>
              <a:t>rekomendasi</a:t>
            </a:r>
            <a:endParaRPr lang="en-US" dirty="0" smtClean="0"/>
          </a:p>
          <a:p>
            <a:pPr lvl="1"/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teknik</a:t>
            </a:r>
            <a:r>
              <a:rPr lang="en-US" dirty="0" smtClean="0"/>
              <a:t> </a:t>
            </a:r>
            <a:r>
              <a:rPr lang="en-US" dirty="0" err="1" smtClean="0"/>
              <a:t>statistik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mengukur</a:t>
            </a:r>
            <a:r>
              <a:rPr lang="en-US" dirty="0" smtClean="0"/>
              <a:t> </a:t>
            </a:r>
            <a:r>
              <a:rPr lang="en-US" dirty="0" err="1" smtClean="0"/>
              <a:t>pilihan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barang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Pearson Correlation, Cosine </a:t>
            </a:r>
            <a:r>
              <a:rPr lang="en-US" dirty="0" err="1" smtClean="0"/>
              <a:t>Similiarity</a:t>
            </a:r>
            <a:r>
              <a:rPr lang="en-US" dirty="0" smtClean="0"/>
              <a:t>, Euclidean Distance, </a:t>
            </a:r>
            <a:r>
              <a:rPr lang="en-US" dirty="0" err="1" smtClean="0"/>
              <a:t>dan</a:t>
            </a:r>
            <a:r>
              <a:rPr lang="en-US" dirty="0" smtClean="0"/>
              <a:t> lain-lain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Model Based</a:t>
            </a:r>
          </a:p>
          <a:p>
            <a:pPr lvl="1"/>
            <a:r>
              <a:rPr lang="en-US" dirty="0" err="1" smtClean="0"/>
              <a:t>Mengembangkan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model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kebiasan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endParaRPr lang="en-US" dirty="0" smtClean="0"/>
          </a:p>
          <a:p>
            <a:pPr lvl="1"/>
            <a:r>
              <a:rPr lang="en-US" dirty="0" smtClean="0"/>
              <a:t>Model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dibuat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teknik</a:t>
            </a:r>
            <a:r>
              <a:rPr lang="en-US" dirty="0" smtClean="0"/>
              <a:t> Machine Learning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regresi</a:t>
            </a:r>
            <a:r>
              <a:rPr lang="en-US" dirty="0" smtClean="0"/>
              <a:t>, clustering, </a:t>
            </a:r>
            <a:r>
              <a:rPr lang="en-US" dirty="0" err="1" smtClean="0"/>
              <a:t>klasifikasi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lain-lain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942C8-1D98-44E2-9A65-193E4C8568A9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17</a:t>
            </a:fld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Based Recommender system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Bagian</a:t>
            </a:r>
            <a:r>
              <a:rPr lang="en-US" dirty="0" smtClean="0"/>
              <a:t> 4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4A2B-4011-4771-8433-6CCB521F6C59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18</a:t>
            </a:fld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 Based Recommender System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sejarah</a:t>
            </a:r>
            <a:r>
              <a:rPr lang="en-US" dirty="0" smtClean="0"/>
              <a:t> </a:t>
            </a:r>
            <a:r>
              <a:rPr lang="en-US" dirty="0" err="1" smtClean="0"/>
              <a:t>pemilihan</a:t>
            </a:r>
            <a:r>
              <a:rPr lang="en-US" dirty="0" smtClean="0"/>
              <a:t> item 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endParaRPr lang="en-US" dirty="0" smtClean="0"/>
          </a:p>
          <a:p>
            <a:r>
              <a:rPr lang="en-US" dirty="0" smtClean="0"/>
              <a:t>Item </a:t>
            </a:r>
            <a:r>
              <a:rPr lang="en-US" dirty="0" err="1" smtClean="0"/>
              <a:t>dideskirpsikan</a:t>
            </a:r>
            <a:r>
              <a:rPr lang="en-US" dirty="0" smtClean="0"/>
              <a:t> </a:t>
            </a: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endParaRPr lang="en-US" dirty="0" smtClean="0"/>
          </a:p>
          <a:p>
            <a:pPr lvl="1"/>
            <a:r>
              <a:rPr lang="en-US" dirty="0" smtClean="0"/>
              <a:t>actors, director, category, words in the description</a:t>
            </a:r>
          </a:p>
          <a:p>
            <a:r>
              <a:rPr lang="en-US" dirty="0" err="1" smtClean="0"/>
              <a:t>Pelatihan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melalui</a:t>
            </a:r>
            <a:r>
              <a:rPr lang="en-US" dirty="0" smtClean="0"/>
              <a:t> </a:t>
            </a:r>
            <a:r>
              <a:rPr lang="en-US" dirty="0" err="1" smtClean="0"/>
              <a:t>regresi</a:t>
            </a:r>
            <a:r>
              <a:rPr lang="en-US" dirty="0" smtClean="0"/>
              <a:t> model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user </a:t>
            </a: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isi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item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4A67A-4BCB-4AA8-A413-897D0738014F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19</a:t>
            </a:fld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Recommender System</a:t>
            </a:r>
            <a:endParaRPr lang="id-ID" sz="40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 smtClean="0"/>
              <a:t>Nama pembicara dengan gelar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417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Content Based </a:t>
            </a:r>
            <a:r>
              <a:rPr lang="en-US" dirty="0" err="1" smtClean="0"/>
              <a:t>Sistem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1F37-5A6E-4707-AF9A-19CBF45C9437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20</a:t>
            </a:fld>
            <a:endParaRPr lang="id-ID" dirty="0"/>
          </a:p>
        </p:txBody>
      </p:sp>
      <p:pic>
        <p:nvPicPr>
          <p:cNvPr id="7" name="Picture 6" descr="us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19" y="3051476"/>
            <a:ext cx="1304762" cy="1619048"/>
          </a:xfrm>
          <a:prstGeom prst="rect">
            <a:avLst/>
          </a:prstGeom>
        </p:spPr>
      </p:pic>
      <p:pic>
        <p:nvPicPr>
          <p:cNvPr id="8" name="Picture 7" descr="item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91" y="1377114"/>
            <a:ext cx="597028" cy="1042086"/>
          </a:xfrm>
          <a:prstGeom prst="rect">
            <a:avLst/>
          </a:prstGeom>
        </p:spPr>
      </p:pic>
      <p:pic>
        <p:nvPicPr>
          <p:cNvPr id="12" name="Picture 11" descr="item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991" y="2566272"/>
            <a:ext cx="597028" cy="970170"/>
          </a:xfrm>
          <a:prstGeom prst="rect">
            <a:avLst/>
          </a:prstGeom>
        </p:spPr>
      </p:pic>
      <p:pic>
        <p:nvPicPr>
          <p:cNvPr id="13" name="Picture 12" descr="item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9391" y="3758458"/>
            <a:ext cx="597028" cy="1004997"/>
          </a:xfrm>
          <a:prstGeom prst="rect">
            <a:avLst/>
          </a:prstGeom>
        </p:spPr>
      </p:pic>
      <p:pic>
        <p:nvPicPr>
          <p:cNvPr id="14" name="Picture 13" descr="item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991" y="4982306"/>
            <a:ext cx="597028" cy="1019702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7" idx="3"/>
            <a:endCxn id="8" idx="1"/>
          </p:cNvCxnSpPr>
          <p:nvPr/>
        </p:nvCxnSpPr>
        <p:spPr>
          <a:xfrm flipV="1">
            <a:off x="1991581" y="1898157"/>
            <a:ext cx="1653410" cy="1962843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</p:cNvCxnSpPr>
          <p:nvPr/>
        </p:nvCxnSpPr>
        <p:spPr>
          <a:xfrm flipV="1">
            <a:off x="1991581" y="2916000"/>
            <a:ext cx="1702019" cy="945000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18831860">
            <a:off x="2210400" y="2606400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disukai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9621901">
            <a:off x="2499600" y="293880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disukai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143212" y="5417401"/>
            <a:ext cx="1016819" cy="4199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96031" y="5241600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Sejarah</a:t>
            </a:r>
            <a:r>
              <a:rPr lang="en-US" dirty="0" smtClean="0"/>
              <a:t> </a:t>
            </a:r>
            <a:r>
              <a:rPr lang="en-US" dirty="0" err="1" smtClean="0"/>
              <a:t>Pemilihan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856831" y="4881600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Keterangan</a:t>
            </a:r>
            <a:r>
              <a:rPr lang="en-US" dirty="0" smtClean="0"/>
              <a:t>: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Content Based </a:t>
            </a:r>
            <a:r>
              <a:rPr lang="en-US" dirty="0" err="1" smtClean="0"/>
              <a:t>Sistem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41B53-F80B-4590-A147-56D8B8DD833B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21</a:t>
            </a:fld>
            <a:endParaRPr lang="id-ID" dirty="0"/>
          </a:p>
        </p:txBody>
      </p:sp>
      <p:pic>
        <p:nvPicPr>
          <p:cNvPr id="7" name="Picture 6" descr="us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19" y="3051476"/>
            <a:ext cx="1304762" cy="1619048"/>
          </a:xfrm>
          <a:prstGeom prst="rect">
            <a:avLst/>
          </a:prstGeom>
        </p:spPr>
      </p:pic>
      <p:pic>
        <p:nvPicPr>
          <p:cNvPr id="8" name="Picture 7" descr="item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91" y="1377114"/>
            <a:ext cx="597028" cy="1042086"/>
          </a:xfrm>
          <a:prstGeom prst="rect">
            <a:avLst/>
          </a:prstGeom>
        </p:spPr>
      </p:pic>
      <p:pic>
        <p:nvPicPr>
          <p:cNvPr id="12" name="Picture 11" descr="item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991" y="2566272"/>
            <a:ext cx="597028" cy="970170"/>
          </a:xfrm>
          <a:prstGeom prst="rect">
            <a:avLst/>
          </a:prstGeom>
        </p:spPr>
      </p:pic>
      <p:pic>
        <p:nvPicPr>
          <p:cNvPr id="13" name="Picture 12" descr="item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9391" y="3758458"/>
            <a:ext cx="597028" cy="1004997"/>
          </a:xfrm>
          <a:prstGeom prst="rect">
            <a:avLst/>
          </a:prstGeom>
        </p:spPr>
      </p:pic>
      <p:pic>
        <p:nvPicPr>
          <p:cNvPr id="14" name="Picture 13" descr="item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991" y="4982306"/>
            <a:ext cx="597028" cy="1019702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7" idx="3"/>
            <a:endCxn id="8" idx="1"/>
          </p:cNvCxnSpPr>
          <p:nvPr/>
        </p:nvCxnSpPr>
        <p:spPr>
          <a:xfrm flipV="1">
            <a:off x="1991581" y="1898157"/>
            <a:ext cx="1653410" cy="1962843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</p:cNvCxnSpPr>
          <p:nvPr/>
        </p:nvCxnSpPr>
        <p:spPr>
          <a:xfrm flipV="1">
            <a:off x="1991581" y="2916000"/>
            <a:ext cx="1702019" cy="945000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18831860">
            <a:off x="2210400" y="2606400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disukai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9621901">
            <a:off x="2499600" y="293880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disukai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143212" y="5151001"/>
            <a:ext cx="1016819" cy="4199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96031" y="4975200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Sejarah</a:t>
            </a:r>
            <a:r>
              <a:rPr lang="en-US" dirty="0" smtClean="0"/>
              <a:t> </a:t>
            </a:r>
            <a:r>
              <a:rPr lang="en-US" dirty="0" err="1" smtClean="0"/>
              <a:t>Pemilihan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856831" y="4615200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Keterangan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122812" y="5605801"/>
            <a:ext cx="1016819" cy="4199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97231" y="5430000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Item yang </a:t>
            </a:r>
            <a:r>
              <a:rPr lang="en-US" dirty="0" err="1" smtClean="0"/>
              <a:t>mirip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8" idx="3"/>
            <a:endCxn id="13" idx="3"/>
          </p:cNvCxnSpPr>
          <p:nvPr/>
        </p:nvCxnSpPr>
        <p:spPr>
          <a:xfrm>
            <a:off x="4242019" y="1898157"/>
            <a:ext cx="44400" cy="2362800"/>
          </a:xfrm>
          <a:prstGeom prst="curvedConnector3">
            <a:avLst>
              <a:gd name="adj1" fmla="val 1766217"/>
            </a:avLst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068800" y="2865600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Item yang </a:t>
            </a:r>
            <a:r>
              <a:rPr lang="en-US" dirty="0" err="1" smtClean="0"/>
              <a:t>mirip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Content Based </a:t>
            </a:r>
            <a:r>
              <a:rPr lang="en-US" dirty="0" err="1" smtClean="0"/>
              <a:t>Sistem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80D5-0475-4492-9EDC-D38BED01648F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22</a:t>
            </a:fld>
            <a:endParaRPr lang="id-ID" dirty="0"/>
          </a:p>
        </p:txBody>
      </p:sp>
      <p:pic>
        <p:nvPicPr>
          <p:cNvPr id="7" name="Picture 6" descr="us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19" y="3051476"/>
            <a:ext cx="1304762" cy="1619048"/>
          </a:xfrm>
          <a:prstGeom prst="rect">
            <a:avLst/>
          </a:prstGeom>
        </p:spPr>
      </p:pic>
      <p:pic>
        <p:nvPicPr>
          <p:cNvPr id="8" name="Picture 7" descr="item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91" y="1377114"/>
            <a:ext cx="597028" cy="1042086"/>
          </a:xfrm>
          <a:prstGeom prst="rect">
            <a:avLst/>
          </a:prstGeom>
        </p:spPr>
      </p:pic>
      <p:pic>
        <p:nvPicPr>
          <p:cNvPr id="12" name="Picture 11" descr="item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991" y="2566272"/>
            <a:ext cx="597028" cy="970170"/>
          </a:xfrm>
          <a:prstGeom prst="rect">
            <a:avLst/>
          </a:prstGeom>
        </p:spPr>
      </p:pic>
      <p:pic>
        <p:nvPicPr>
          <p:cNvPr id="13" name="Picture 12" descr="item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9391" y="3758458"/>
            <a:ext cx="597028" cy="1004997"/>
          </a:xfrm>
          <a:prstGeom prst="rect">
            <a:avLst/>
          </a:prstGeom>
        </p:spPr>
      </p:pic>
      <p:pic>
        <p:nvPicPr>
          <p:cNvPr id="14" name="Picture 13" descr="item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991" y="4982306"/>
            <a:ext cx="597028" cy="1019702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7" idx="3"/>
            <a:endCxn id="8" idx="1"/>
          </p:cNvCxnSpPr>
          <p:nvPr/>
        </p:nvCxnSpPr>
        <p:spPr>
          <a:xfrm flipV="1">
            <a:off x="1991581" y="1898157"/>
            <a:ext cx="1653410" cy="1962843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</p:cNvCxnSpPr>
          <p:nvPr/>
        </p:nvCxnSpPr>
        <p:spPr>
          <a:xfrm flipV="1">
            <a:off x="1991581" y="2916000"/>
            <a:ext cx="1702019" cy="945000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18831860">
            <a:off x="2210400" y="2606400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disukai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9621901">
            <a:off x="2499600" y="293880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disukai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8" idx="3"/>
            <a:endCxn id="13" idx="3"/>
          </p:cNvCxnSpPr>
          <p:nvPr/>
        </p:nvCxnSpPr>
        <p:spPr>
          <a:xfrm>
            <a:off x="4242019" y="1898157"/>
            <a:ext cx="44400" cy="2362800"/>
          </a:xfrm>
          <a:prstGeom prst="curvedConnector3">
            <a:avLst>
              <a:gd name="adj1" fmla="val 1766217"/>
            </a:avLst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068800" y="2865600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Item yang </a:t>
            </a:r>
            <a:r>
              <a:rPr lang="en-US" dirty="0" err="1" smtClean="0"/>
              <a:t>mirip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13" idx="1"/>
            <a:endCxn id="7" idx="3"/>
          </p:cNvCxnSpPr>
          <p:nvPr/>
        </p:nvCxnSpPr>
        <p:spPr>
          <a:xfrm rot="10800000">
            <a:off x="1991581" y="3861001"/>
            <a:ext cx="1697810" cy="399957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707890">
            <a:off x="2127600" y="4071600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Rekomendasi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143212" y="4704601"/>
            <a:ext cx="1016819" cy="4199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196031" y="4528800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Sejarah</a:t>
            </a:r>
            <a:r>
              <a:rPr lang="en-US" dirty="0" smtClean="0"/>
              <a:t> </a:t>
            </a:r>
            <a:r>
              <a:rPr lang="en-US" dirty="0" err="1" smtClean="0"/>
              <a:t>Pemilihan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856831" y="4168800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Keterangan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122812" y="5159401"/>
            <a:ext cx="1016819" cy="4199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97231" y="4983600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Item yang </a:t>
            </a:r>
            <a:r>
              <a:rPr lang="en-US" dirty="0" err="1" smtClean="0"/>
              <a:t>mirip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6124012" y="5599801"/>
            <a:ext cx="1016819" cy="4199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256031" y="5481600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Rekomendasi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Kasus</a:t>
            </a:r>
            <a:r>
              <a:rPr lang="en-US" dirty="0" smtClean="0"/>
              <a:t> Content Based - (Example Rating film)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Bagian</a:t>
            </a:r>
            <a:r>
              <a:rPr lang="en-US" dirty="0" smtClean="0"/>
              <a:t> 5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2018-98AD-4EAD-9D73-3D05CAE42EF5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23</a:t>
            </a:fld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937" y="262484"/>
            <a:ext cx="7038063" cy="493516"/>
          </a:xfrm>
        </p:spPr>
        <p:txBody>
          <a:bodyPr>
            <a:noAutofit/>
          </a:bodyPr>
          <a:lstStyle/>
          <a:p>
            <a:r>
              <a:rPr lang="en-US" sz="2000" dirty="0" smtClean="0"/>
              <a:t>Content Based Recommender System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F41F5-E144-4FF5-B412-D7412EE835A7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24</a:t>
            </a:fld>
            <a:endParaRPr lang="id-ID" dirty="0"/>
          </a:p>
        </p:txBody>
      </p:sp>
      <p:pic>
        <p:nvPicPr>
          <p:cNvPr id="7" name="Picture 6" descr="us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19" y="3310676"/>
            <a:ext cx="1304762" cy="161904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6000" y="942105"/>
            <a:ext cx="5162215" cy="1122970"/>
            <a:chOff x="2116800" y="1539705"/>
            <a:chExt cx="5162215" cy="1122970"/>
          </a:xfrm>
        </p:grpSpPr>
        <p:pic>
          <p:nvPicPr>
            <p:cNvPr id="8" name="Picture 7" descr="item1.1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2114" y="1539705"/>
              <a:ext cx="823086" cy="112297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116800" y="1936800"/>
              <a:ext cx="23150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Batman </a:t>
              </a:r>
              <a:r>
                <a:rPr lang="en-US" dirty="0" err="1" smtClean="0"/>
                <a:t>vs</a:t>
              </a:r>
              <a:r>
                <a:rPr lang="en-US" dirty="0" smtClean="0"/>
                <a:t> Superman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99600" y="1556400"/>
              <a:ext cx="2079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(Adventure ,Super hero)</a:t>
              </a:r>
              <a:endParaRPr lang="en-US" sz="1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678800" y="1766476"/>
            <a:ext cx="6298745" cy="1103827"/>
            <a:chOff x="2116800" y="1549276"/>
            <a:chExt cx="6298745" cy="1103827"/>
          </a:xfrm>
        </p:grpSpPr>
        <p:pic>
          <p:nvPicPr>
            <p:cNvPr id="14" name="Picture 13" descr="item1.1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32114" y="1549276"/>
              <a:ext cx="823086" cy="110382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116800" y="1936800"/>
              <a:ext cx="2173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Guardian of </a:t>
              </a:r>
              <a:r>
                <a:rPr lang="en-US" dirty="0" err="1" smtClean="0"/>
                <a:t>Gallaxy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99600" y="1556400"/>
              <a:ext cx="3215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(Comedy, Adventure, </a:t>
              </a:r>
              <a:r>
                <a:rPr lang="en-US" sz="1400" dirty="0" err="1" smtClean="0"/>
                <a:t>Superhore</a:t>
              </a:r>
              <a:r>
                <a:rPr lang="en-US" sz="1400" dirty="0" smtClean="0"/>
                <a:t>, </a:t>
              </a:r>
              <a:r>
                <a:rPr lang="en-US" sz="1400" dirty="0" err="1" smtClean="0"/>
                <a:t>Scifi</a:t>
              </a:r>
              <a:r>
                <a:rPr lang="en-US" sz="1400" dirty="0" smtClean="0"/>
                <a:t>)</a:t>
              </a:r>
              <a:endParaRPr lang="en-US" sz="14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50000" y="2579171"/>
            <a:ext cx="4965047" cy="1105637"/>
            <a:chOff x="2116800" y="1548371"/>
            <a:chExt cx="4965047" cy="1105637"/>
          </a:xfrm>
        </p:grpSpPr>
        <p:pic>
          <p:nvPicPr>
            <p:cNvPr id="18" name="Picture 17" descr="item1.1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2114" y="1548371"/>
              <a:ext cx="823086" cy="110563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116800" y="1936800"/>
              <a:ext cx="19191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Captain </a:t>
              </a:r>
              <a:r>
                <a:rPr lang="en-US" dirty="0" err="1" smtClean="0"/>
                <a:t>Amerika</a:t>
              </a:r>
              <a:r>
                <a:rPr lang="en-US" dirty="0" smtClean="0"/>
                <a:t>:</a:t>
              </a:r>
            </a:p>
            <a:p>
              <a:r>
                <a:rPr lang="en-US" dirty="0" smtClean="0"/>
                <a:t>Civil War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99600" y="1556400"/>
              <a:ext cx="18822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(</a:t>
              </a:r>
              <a:r>
                <a:rPr lang="en-US" sz="1400" dirty="0" err="1" smtClean="0"/>
                <a:t>Comedy,Super</a:t>
              </a:r>
              <a:r>
                <a:rPr lang="en-US" sz="1400" dirty="0" smtClean="0"/>
                <a:t> hero)</a:t>
              </a:r>
              <a:endParaRPr lang="en-US" sz="14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427200" y="3385200"/>
            <a:ext cx="5394651" cy="1087133"/>
            <a:chOff x="2116800" y="1556400"/>
            <a:chExt cx="5394651" cy="1087133"/>
          </a:xfrm>
        </p:grpSpPr>
        <p:pic>
          <p:nvPicPr>
            <p:cNvPr id="22" name="Picture 21" descr="item1.1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2114" y="1558847"/>
              <a:ext cx="823086" cy="1084686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116800" y="1936800"/>
              <a:ext cx="21307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Hitchiker’s</a:t>
              </a:r>
              <a:r>
                <a:rPr lang="en-US" dirty="0" smtClean="0"/>
                <a:t> guide to</a:t>
              </a:r>
            </a:p>
            <a:p>
              <a:r>
                <a:rPr lang="en-US" dirty="0" smtClean="0"/>
                <a:t>Galaxy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99600" y="1556400"/>
              <a:ext cx="23118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(Comedy, Adventure, </a:t>
              </a:r>
              <a:r>
                <a:rPr lang="en-US" sz="1400" dirty="0" err="1" smtClean="0"/>
                <a:t>Scifi</a:t>
              </a:r>
              <a:r>
                <a:rPr lang="en-US" sz="1400" dirty="0" smtClean="0"/>
                <a:t>)</a:t>
              </a:r>
              <a:endParaRPr lang="en-US" sz="14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910400" y="4210905"/>
            <a:ext cx="3530733" cy="1122970"/>
            <a:chOff x="2743200" y="1539705"/>
            <a:chExt cx="3530733" cy="1122970"/>
          </a:xfrm>
        </p:grpSpPr>
        <p:pic>
          <p:nvPicPr>
            <p:cNvPr id="26" name="Picture 25" descr="item1.1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67310" y="1539705"/>
              <a:ext cx="752693" cy="112297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743200" y="1936800"/>
              <a:ext cx="1582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Batman Begin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199600" y="1556400"/>
              <a:ext cx="1074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</a:t>
              </a:r>
              <a:r>
                <a:rPr lang="en-US" sz="1200" dirty="0" smtClean="0"/>
                <a:t>Super hero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049200" y="4960905"/>
            <a:ext cx="3161007" cy="1122970"/>
            <a:chOff x="3045600" y="1539705"/>
            <a:chExt cx="3161007" cy="1122970"/>
          </a:xfrm>
        </p:grpSpPr>
        <p:pic>
          <p:nvPicPr>
            <p:cNvPr id="30" name="Picture 29" descr="item1.1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3320" y="1539705"/>
              <a:ext cx="780673" cy="112297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3045600" y="2080800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Spider man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199600" y="1556400"/>
              <a:ext cx="1007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(Comedy</a:t>
              </a:r>
            </a:p>
            <a:p>
              <a:r>
                <a:rPr lang="en-US" sz="1200" dirty="0" smtClean="0"/>
                <a:t>,Super hero)</a:t>
              </a:r>
              <a:endParaRPr lang="en-US" sz="1200" dirty="0"/>
            </a:p>
          </p:txBody>
        </p:sp>
      </p:grpSp>
      <p:cxnSp>
        <p:nvCxnSpPr>
          <p:cNvPr id="33" name="Straight Arrow Connector 32"/>
          <p:cNvCxnSpPr>
            <a:stCxn id="7" idx="0"/>
            <a:endCxn id="9" idx="2"/>
          </p:cNvCxnSpPr>
          <p:nvPr/>
        </p:nvCxnSpPr>
        <p:spPr>
          <a:xfrm rot="5400000" flipH="1" flipV="1">
            <a:off x="641692" y="2038840"/>
            <a:ext cx="1602144" cy="941529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15" idx="2"/>
          </p:cNvCxnSpPr>
          <p:nvPr/>
        </p:nvCxnSpPr>
        <p:spPr>
          <a:xfrm flipV="1">
            <a:off x="1238403" y="2523332"/>
            <a:ext cx="1527394" cy="1011868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19" idx="1"/>
          </p:cNvCxnSpPr>
          <p:nvPr/>
        </p:nvCxnSpPr>
        <p:spPr>
          <a:xfrm flipV="1">
            <a:off x="1540800" y="3290766"/>
            <a:ext cx="1009200" cy="546834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216800" y="2232000"/>
            <a:ext cx="184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1592400" y="2802000"/>
            <a:ext cx="38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10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1802400" y="3285600"/>
            <a:ext cx="38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8</a:t>
            </a:r>
            <a:endParaRPr lang="en-US" sz="1400" dirty="0"/>
          </a:p>
        </p:txBody>
      </p:sp>
      <p:cxnSp>
        <p:nvCxnSpPr>
          <p:cNvPr id="45" name="Straight Arrow Connector 44"/>
          <p:cNvCxnSpPr>
            <a:stCxn id="7" idx="3"/>
          </p:cNvCxnSpPr>
          <p:nvPr/>
        </p:nvCxnSpPr>
        <p:spPr>
          <a:xfrm flipV="1">
            <a:off x="1624381" y="3918366"/>
            <a:ext cx="1668419" cy="201834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27" idx="1"/>
          </p:cNvCxnSpPr>
          <p:nvPr/>
        </p:nvCxnSpPr>
        <p:spPr>
          <a:xfrm>
            <a:off x="1591200" y="4327200"/>
            <a:ext cx="3319200" cy="465466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555200" y="4593600"/>
            <a:ext cx="4531200" cy="1088766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234400" y="3696000"/>
            <a:ext cx="38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?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2386800" y="4165200"/>
            <a:ext cx="38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?</a:t>
            </a:r>
            <a:endParaRPr lang="en-US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2811600" y="4633200"/>
            <a:ext cx="38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?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Weighting  Genre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1008-CAA5-41CB-B700-25EAE1BDA13E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25</a:t>
            </a:fld>
            <a:endParaRPr lang="id-ID" dirty="0"/>
          </a:p>
        </p:txBody>
      </p:sp>
      <p:pic>
        <p:nvPicPr>
          <p:cNvPr id="7" name="Picture 6" descr="input user rat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25" y="1735200"/>
            <a:ext cx="2399638" cy="4147200"/>
          </a:xfrm>
          <a:prstGeom prst="rect">
            <a:avLst/>
          </a:prstGeom>
        </p:spPr>
      </p:pic>
      <p:pic>
        <p:nvPicPr>
          <p:cNvPr id="8" name="Picture 7" descr="input user rati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125" y="1743536"/>
            <a:ext cx="5110910" cy="41100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Weighting  Genre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BEAD2-3B75-43AD-AFBF-CCF37738E698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26</a:t>
            </a:fld>
            <a:endParaRPr lang="id-ID" dirty="0"/>
          </a:p>
        </p:txBody>
      </p:sp>
      <p:pic>
        <p:nvPicPr>
          <p:cNvPr id="7" name="Picture 6" descr="input user rat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25" y="1735200"/>
            <a:ext cx="2399638" cy="4147200"/>
          </a:xfrm>
          <a:prstGeom prst="rect">
            <a:avLst/>
          </a:prstGeom>
        </p:spPr>
      </p:pic>
      <p:pic>
        <p:nvPicPr>
          <p:cNvPr id="8" name="Picture 7" descr="input user rati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125" y="1743536"/>
            <a:ext cx="5110910" cy="411006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rot="16200000" flipH="1">
            <a:off x="-1162800" y="4057200"/>
            <a:ext cx="3067200" cy="36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Weighting  Genre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12689-576C-49F8-964B-61EA61E44247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27</a:t>
            </a:fld>
            <a:endParaRPr lang="id-ID" dirty="0"/>
          </a:p>
        </p:txBody>
      </p:sp>
      <p:grpSp>
        <p:nvGrpSpPr>
          <p:cNvPr id="16" name="Group 15"/>
          <p:cNvGrpSpPr/>
          <p:nvPr/>
        </p:nvGrpSpPr>
        <p:grpSpPr>
          <a:xfrm>
            <a:off x="66842" y="1523585"/>
            <a:ext cx="9077158" cy="3682015"/>
            <a:chOff x="66842" y="1523585"/>
            <a:chExt cx="9077158" cy="3682015"/>
          </a:xfrm>
        </p:grpSpPr>
        <p:pic>
          <p:nvPicPr>
            <p:cNvPr id="8" name="Picture 7" descr="input user rating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42" y="1523585"/>
              <a:ext cx="9077158" cy="3682015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396000" y="1620000"/>
              <a:ext cx="4838400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Weighting  Genre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BE4E5-8B66-4D35-84CC-95C92FB51262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28</a:t>
            </a:fld>
            <a:endParaRPr lang="id-ID" dirty="0"/>
          </a:p>
        </p:txBody>
      </p:sp>
      <p:pic>
        <p:nvPicPr>
          <p:cNvPr id="8" name="Picture 7" descr="input user rat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00" y="1523585"/>
            <a:ext cx="8473800" cy="431561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1548000"/>
            <a:ext cx="5447415" cy="675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" y="5386800"/>
            <a:ext cx="2534400" cy="675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Weighting  Genre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83A-325B-473B-B267-45C10224ABB5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29</a:t>
            </a:fld>
            <a:endParaRPr lang="id-ID" dirty="0"/>
          </a:p>
        </p:txBody>
      </p:sp>
      <p:pic>
        <p:nvPicPr>
          <p:cNvPr id="8" name="Picture 7" descr="input user rat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00" y="1523585"/>
            <a:ext cx="8473800" cy="431561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1548000"/>
            <a:ext cx="5447415" cy="675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" y="5386800"/>
            <a:ext cx="2534400" cy="675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50400" y="5608800"/>
            <a:ext cx="1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recommender System?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Bagian 1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1D7A0-B496-467E-81DB-EC8C067F4E2E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Weighting  Genre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0010F-C068-42E3-B818-1ADAF50E5677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30</a:t>
            </a:fld>
            <a:endParaRPr lang="id-ID" dirty="0"/>
          </a:p>
        </p:txBody>
      </p:sp>
      <p:pic>
        <p:nvPicPr>
          <p:cNvPr id="8" name="Picture 7" descr="input user rat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58" y="1501985"/>
            <a:ext cx="8217283" cy="431561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1548000"/>
            <a:ext cx="5447415" cy="675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" y="5386800"/>
            <a:ext cx="2534400" cy="675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71200" y="5644800"/>
            <a:ext cx="201600" cy="1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Candidate movies for Recommendation</a:t>
            </a:r>
            <a:endParaRPr lang="en-US" dirty="0"/>
          </a:p>
        </p:txBody>
      </p:sp>
      <p:pic>
        <p:nvPicPr>
          <p:cNvPr id="7" name="Content Placeholder 6" descr="candidate-recommendation-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549" y="1366163"/>
            <a:ext cx="4015389" cy="4724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62A9-D723-4904-92A4-6671739F4CC2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31</a:t>
            </a:fld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Candidate movies for Recommendation</a:t>
            </a:r>
            <a:endParaRPr lang="en-US" dirty="0"/>
          </a:p>
        </p:txBody>
      </p:sp>
      <p:pic>
        <p:nvPicPr>
          <p:cNvPr id="7" name="Content Placeholder 6" descr="candidate-based-recommendation-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0" y="1675735"/>
            <a:ext cx="8815388" cy="427805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656DF-4CEC-45D2-B69B-F6075ED323D0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32</a:t>
            </a:fld>
            <a:endParaRPr lang="id-ID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Mencari</a:t>
            </a:r>
            <a:r>
              <a:rPr lang="en-US" dirty="0" smtClean="0"/>
              <a:t> </a:t>
            </a:r>
            <a:r>
              <a:rPr lang="en-US" dirty="0" err="1" smtClean="0"/>
              <a:t>Rekomendasi</a:t>
            </a:r>
            <a:endParaRPr lang="en-US" dirty="0"/>
          </a:p>
        </p:txBody>
      </p:sp>
      <p:pic>
        <p:nvPicPr>
          <p:cNvPr id="7" name="Content Placeholder 6" descr="candidate-based-recommendation-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943" y="1452563"/>
            <a:ext cx="8049801" cy="4724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009F6-A56D-48AC-8E25-D9D3C7337C98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33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828000" y="5817600"/>
            <a:ext cx="1720800" cy="48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Mencari</a:t>
            </a:r>
            <a:r>
              <a:rPr lang="en-US" dirty="0" smtClean="0"/>
              <a:t> </a:t>
            </a:r>
            <a:r>
              <a:rPr lang="en-US" dirty="0" err="1" smtClean="0"/>
              <a:t>Rekomendasi</a:t>
            </a:r>
            <a:endParaRPr lang="en-US" dirty="0"/>
          </a:p>
        </p:txBody>
      </p:sp>
      <p:pic>
        <p:nvPicPr>
          <p:cNvPr id="7" name="Content Placeholder 6" descr="finding-rekomendasi-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0" y="1860408"/>
            <a:ext cx="8815388" cy="39087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3D1D7-CED2-4E71-A765-662B995786DE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34</a:t>
            </a:fld>
            <a:endParaRPr lang="id-ID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Mencari</a:t>
            </a:r>
            <a:r>
              <a:rPr lang="en-US" dirty="0" smtClean="0"/>
              <a:t> </a:t>
            </a:r>
            <a:r>
              <a:rPr lang="en-US" dirty="0" err="1" smtClean="0"/>
              <a:t>Rekomendasi</a:t>
            </a:r>
            <a:endParaRPr lang="en-US" dirty="0"/>
          </a:p>
        </p:txBody>
      </p:sp>
      <p:pic>
        <p:nvPicPr>
          <p:cNvPr id="7" name="Content Placeholder 6" descr="finding-rekomendasi-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0" y="1826198"/>
            <a:ext cx="8815388" cy="397712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3D5A8-1102-4615-93A3-9DD723401AC8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35</a:t>
            </a:fld>
            <a:endParaRPr lang="id-ID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Mencari</a:t>
            </a:r>
            <a:r>
              <a:rPr lang="en-US" dirty="0" smtClean="0"/>
              <a:t> </a:t>
            </a:r>
            <a:r>
              <a:rPr lang="en-US" dirty="0" err="1" smtClean="0"/>
              <a:t>Rekomendasi</a:t>
            </a:r>
            <a:endParaRPr lang="en-US" dirty="0"/>
          </a:p>
        </p:txBody>
      </p:sp>
      <p:pic>
        <p:nvPicPr>
          <p:cNvPr id="7" name="Content Placeholder 6" descr="content-based-filtering-1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0" y="2005733"/>
            <a:ext cx="8815388" cy="361805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A8B42-9EF6-43E6-9091-2699FECA9426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36</a:t>
            </a:fld>
            <a:endParaRPr lang="id-ID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Rekomendasi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berjalan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bila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kategori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item</a:t>
            </a:r>
            <a:endParaRPr lang="en-US" dirty="0"/>
          </a:p>
        </p:txBody>
      </p:sp>
      <p:pic>
        <p:nvPicPr>
          <p:cNvPr id="9" name="Content Placeholder 8" descr="rekomendasi-fix-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0" y="1588468"/>
            <a:ext cx="8815388" cy="445259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EC81-F2E8-4EA1-B25B-B87051211E0A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37</a:t>
            </a:fld>
            <a:endParaRPr lang="id-ID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="" xmlns:a16="http://schemas.microsoft.com/office/drawing/2014/main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="" xmlns:a16="http://schemas.microsoft.com/office/drawing/2014/main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="" xmlns:a16="http://schemas.microsoft.com/office/drawing/2014/main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="" xmlns:a16="http://schemas.microsoft.com/office/drawing/2014/main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="" xmlns:a16="http://schemas.microsoft.com/office/drawing/2014/main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4CE30-68D5-42B9-A0E6-25156997FA7E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Recommender System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921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Recommender system </a:t>
            </a:r>
            <a:r>
              <a:rPr lang="en-US" dirty="0" err="1" smtClean="0"/>
              <a:t>mengambarkan</a:t>
            </a:r>
            <a:r>
              <a:rPr lang="en-US" dirty="0" smtClean="0"/>
              <a:t> </a:t>
            </a:r>
            <a:r>
              <a:rPr lang="en-US" dirty="0" err="1" smtClean="0"/>
              <a:t>pola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kebiasaan</a:t>
            </a:r>
            <a:r>
              <a:rPr lang="en-US" dirty="0" smtClean="0"/>
              <a:t> </a:t>
            </a:r>
            <a:r>
              <a:rPr lang="en-US" dirty="0" err="1" smtClean="0"/>
              <a:t>manusia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b="1" dirty="0" err="1" smtClean="0"/>
              <a:t>memprediksi</a:t>
            </a:r>
            <a:r>
              <a:rPr lang="en-US" b="1" dirty="0" smtClean="0"/>
              <a:t> </a:t>
            </a:r>
            <a:r>
              <a:rPr lang="en-US" b="1" dirty="0" err="1" smtClean="0"/>
              <a:t>apa</a:t>
            </a:r>
            <a:r>
              <a:rPr lang="en-US" b="1" dirty="0" smtClean="0"/>
              <a:t> yang </a:t>
            </a:r>
            <a:r>
              <a:rPr lang="en-US" b="1" dirty="0" err="1" smtClean="0"/>
              <a:t>diinginkan</a:t>
            </a:r>
            <a:r>
              <a:rPr lang="en-US" b="1" dirty="0" smtClean="0"/>
              <a:t> </a:t>
            </a:r>
            <a:r>
              <a:rPr lang="en-US" b="1" dirty="0" err="1" smtClean="0"/>
              <a:t>atau</a:t>
            </a:r>
            <a:r>
              <a:rPr lang="en-US" b="1" dirty="0" smtClean="0"/>
              <a:t> </a:t>
            </a:r>
            <a:r>
              <a:rPr lang="en-US" b="1" dirty="0" err="1" smtClean="0"/>
              <a:t>disukai</a:t>
            </a:r>
            <a:endParaRPr lang="en-US" b="1" dirty="0" smtClean="0"/>
          </a:p>
          <a:p>
            <a:r>
              <a:rPr lang="en-US" err="1" smtClean="0"/>
              <a:t>Contoh</a:t>
            </a:r>
            <a:r>
              <a:rPr lang="en-US" smtClean="0"/>
              <a:t>:  Jika </a:t>
            </a:r>
            <a:r>
              <a:rPr lang="en-US" dirty="0" smtClean="0"/>
              <a:t>kalian </a:t>
            </a:r>
            <a:r>
              <a:rPr lang="en-US" dirty="0" err="1" smtClean="0"/>
              <a:t>membeli</a:t>
            </a:r>
            <a:r>
              <a:rPr lang="en-US" dirty="0" smtClean="0"/>
              <a:t> </a:t>
            </a:r>
            <a:r>
              <a:rPr lang="en-US" dirty="0" err="1" smtClean="0"/>
              <a:t>buku</a:t>
            </a:r>
            <a:r>
              <a:rPr lang="en-US" dirty="0" smtClean="0"/>
              <a:t> </a:t>
            </a:r>
            <a:r>
              <a:rPr lang="en-US" smtClean="0"/>
              <a:t>Machine Learning </a:t>
            </a:r>
            <a:r>
              <a:rPr lang="en-US" dirty="0" err="1" smtClean="0"/>
              <a:t>di</a:t>
            </a:r>
            <a:r>
              <a:rPr lang="en-US" dirty="0" smtClean="0"/>
              <a:t> Python and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menyukai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membaca</a:t>
            </a:r>
            <a:r>
              <a:rPr lang="en-US" dirty="0" smtClean="0"/>
              <a:t>, </a:t>
            </a:r>
            <a:r>
              <a:rPr lang="en-US" b="1" dirty="0" err="1" smtClean="0"/>
              <a:t>maka</a:t>
            </a:r>
            <a:r>
              <a:rPr lang="en-US" b="1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err="1" smtClean="0"/>
              <a:t>akan</a:t>
            </a:r>
            <a:r>
              <a:rPr lang="en-US" smtClean="0"/>
              <a:t> mennyukai buku tentang Data Visualization</a:t>
            </a:r>
            <a:endParaRPr lang="en-US" b="1" dirty="0" smtClean="0"/>
          </a:p>
          <a:p>
            <a:r>
              <a:rPr lang="en-US" smtClean="0"/>
              <a:t>Seserang akan menyukai selera yang sama dengan orang yang ada di dalam hidupnya</a:t>
            </a:r>
          </a:p>
          <a:p>
            <a:r>
              <a:rPr lang="en-US" b="1" smtClean="0"/>
              <a:t>Recommender systems banyak diterapkan pada aplikasi yang kita semua mungkin mengetahui</a:t>
            </a:r>
            <a:endParaRPr lang="en-US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96F3-7567-45FE-BF07-38FC027460F5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</a:t>
            </a:fld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 smtClean="0"/>
              <a:t>Aplikasi</a:t>
            </a: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Bagian </a:t>
            </a:r>
            <a:r>
              <a:rPr lang="en-US" dirty="0" smtClean="0"/>
              <a:t>2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58330-09B0-4F91-8FC9-207EB673A138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59B1E-AA45-41E7-B5AE-2BC7A45F4869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</a:t>
            </a:fld>
            <a:endParaRPr lang="id-ID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 t="3328" r="33301"/>
          <a:stretch>
            <a:fillRect/>
          </a:stretch>
        </p:blipFill>
        <p:spPr bwMode="auto">
          <a:xfrm>
            <a:off x="215900" y="-6350"/>
            <a:ext cx="8604250" cy="670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 descr="http://cdn3.pcadvisor.co.uk/cmsdata/features/3415377/spotify_follow_and_discovery_tabs_thumb80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6513" y="333375"/>
            <a:ext cx="9217026" cy="604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C6D9A6-B32D-46A0-BEC3-C57CD791465E}" type="datetime1">
              <a:rPr lang="id-ID" smtClean="0"/>
              <a:t>28/06/2019</a:t>
            </a:fld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t="7428" r="2136"/>
          <a:stretch>
            <a:fillRect/>
          </a:stretch>
        </p:blipFill>
        <p:spPr bwMode="auto">
          <a:xfrm>
            <a:off x="0" y="188913"/>
            <a:ext cx="9144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Szövegdoboz 1"/>
          <p:cNvSpPr txBox="1">
            <a:spLocks noChangeArrowheads="1"/>
          </p:cNvSpPr>
          <p:nvPr/>
        </p:nvSpPr>
        <p:spPr bwMode="auto">
          <a:xfrm>
            <a:off x="3419475" y="5259388"/>
            <a:ext cx="31988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altLang="hu-HU"/>
              <a:t>100K movie, 10M user, 1000M ratings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20C56AA-9384-42DC-A193-B818B18571DC}" type="datetime1">
              <a:rPr lang="id-ID" smtClean="0"/>
              <a:t>28/06/2019</a:t>
            </a:fld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Aplikasi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Apa</a:t>
            </a:r>
            <a:r>
              <a:rPr lang="en-US" dirty="0" smtClean="0"/>
              <a:t> yang </a:t>
            </a:r>
            <a:r>
              <a:rPr lang="en-US" dirty="0" err="1" smtClean="0"/>
              <a:t>ingin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beli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E-commerce, </a:t>
            </a:r>
            <a:r>
              <a:rPr lang="en-US" dirty="0" err="1" smtClean="0"/>
              <a:t>buku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b="1" dirty="0" smtClean="0">
                <a:sym typeface="Wingdings" pitchFamily="2" charset="2"/>
              </a:rPr>
              <a:t>Amazon</a:t>
            </a:r>
            <a:endParaRPr lang="en-US" b="1" dirty="0" smtClean="0"/>
          </a:p>
          <a:p>
            <a:pPr lvl="1"/>
            <a:r>
              <a:rPr lang="en-US" dirty="0" smtClean="0"/>
              <a:t>Film -&gt; </a:t>
            </a:r>
            <a:r>
              <a:rPr lang="en-US" b="1" dirty="0" err="1" smtClean="0"/>
              <a:t>Netflx</a:t>
            </a:r>
            <a:endParaRPr lang="en-US" b="1" dirty="0" smtClean="0"/>
          </a:p>
          <a:p>
            <a:r>
              <a:rPr lang="en-US" dirty="0" err="1" smtClean="0"/>
              <a:t>Dimana</a:t>
            </a:r>
            <a:r>
              <a:rPr lang="en-US" dirty="0" smtClean="0"/>
              <a:t> </a:t>
            </a:r>
            <a:r>
              <a:rPr lang="en-US" dirty="0" err="1" smtClean="0"/>
              <a:t>tempat</a:t>
            </a:r>
            <a:r>
              <a:rPr lang="en-US" dirty="0" smtClean="0"/>
              <a:t> </a:t>
            </a:r>
            <a:r>
              <a:rPr lang="en-US" dirty="0" err="1" smtClean="0"/>
              <a:t>makan</a:t>
            </a:r>
            <a:r>
              <a:rPr lang="en-US" dirty="0" smtClean="0"/>
              <a:t>?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b="1" dirty="0" smtClean="0">
                <a:sym typeface="Wingdings" pitchFamily="2" charset="2"/>
              </a:rPr>
              <a:t>Google App</a:t>
            </a:r>
            <a:endParaRPr lang="en-US" b="1" dirty="0" smtClean="0"/>
          </a:p>
          <a:p>
            <a:r>
              <a:rPr lang="en-US" dirty="0" err="1" smtClean="0"/>
              <a:t>Pekerjaan</a:t>
            </a:r>
            <a:r>
              <a:rPr lang="en-US" dirty="0" smtClean="0"/>
              <a:t> </a:t>
            </a:r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r>
              <a:rPr lang="en-US" dirty="0" smtClean="0"/>
              <a:t> yang </a:t>
            </a:r>
            <a:r>
              <a:rPr lang="en-US" dirty="0" err="1" smtClean="0"/>
              <a:t>cocok</a:t>
            </a:r>
            <a:r>
              <a:rPr lang="en-US" dirty="0" smtClean="0"/>
              <a:t>?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b="1" dirty="0" err="1" smtClean="0">
                <a:sym typeface="Wingdings" pitchFamily="2" charset="2"/>
              </a:rPr>
              <a:t>Linkeldn</a:t>
            </a:r>
            <a:endParaRPr lang="en-US" b="1" dirty="0" smtClean="0"/>
          </a:p>
          <a:p>
            <a:r>
              <a:rPr lang="en-US" dirty="0" err="1" smtClean="0"/>
              <a:t>Siapa</a:t>
            </a:r>
            <a:r>
              <a:rPr lang="en-US" dirty="0" smtClean="0"/>
              <a:t> yang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teman</a:t>
            </a:r>
            <a:r>
              <a:rPr lang="en-US" dirty="0" smtClean="0"/>
              <a:t>? 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 </a:t>
            </a:r>
            <a:r>
              <a:rPr lang="en-US" b="1" dirty="0" err="1" smtClean="0">
                <a:sym typeface="Wingdings" pitchFamily="2" charset="2"/>
              </a:rPr>
              <a:t>Facebook</a:t>
            </a:r>
            <a:r>
              <a:rPr lang="en-US" b="1" dirty="0" smtClean="0">
                <a:sym typeface="Wingdings" pitchFamily="2" charset="2"/>
              </a:rPr>
              <a:t>, Twitter, </a:t>
            </a:r>
            <a:r>
              <a:rPr lang="en-US" b="1" dirty="0" err="1" smtClean="0">
                <a:sym typeface="Wingdings" pitchFamily="2" charset="2"/>
              </a:rPr>
              <a:t>Instagram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571-5DF1-4623-A031-409F52A4851E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Recommender System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9</a:t>
            </a:fld>
            <a:endParaRPr lang="id-ID" dirty="0"/>
          </a:p>
        </p:txBody>
      </p:sp>
      <p:pic>
        <p:nvPicPr>
          <p:cNvPr id="9" name="Picture 8" descr="fu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419" y="1369592"/>
            <a:ext cx="2703181" cy="30260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1452</TotalTime>
  <Words>742</Words>
  <Application>Microsoft Office PowerPoint</Application>
  <PresentationFormat>On-screen Show (4:3)</PresentationFormat>
  <Paragraphs>239</Paragraphs>
  <Slides>38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Calibri</vt:lpstr>
      <vt:lpstr>Calibri Light</vt:lpstr>
      <vt:lpstr>Courier New</vt:lpstr>
      <vt:lpstr>HP Simplified</vt:lpstr>
      <vt:lpstr>Product Sans</vt:lpstr>
      <vt:lpstr>Segoe UI Light</vt:lpstr>
      <vt:lpstr>Wingdings</vt:lpstr>
      <vt:lpstr>Office Theme</vt:lpstr>
      <vt:lpstr>1_Office Theme</vt:lpstr>
      <vt:lpstr>2_Office Theme</vt:lpstr>
      <vt:lpstr>PowerPoint Presentation</vt:lpstr>
      <vt:lpstr>Recommender System</vt:lpstr>
      <vt:lpstr>Apa itu recommender System?</vt:lpstr>
      <vt:lpstr>Recommender System</vt:lpstr>
      <vt:lpstr>Aplikasi </vt:lpstr>
      <vt:lpstr>PowerPoint Presentation</vt:lpstr>
      <vt:lpstr>PowerPoint Presentation</vt:lpstr>
      <vt:lpstr>PowerPoint Presentation</vt:lpstr>
      <vt:lpstr>Aplikasi</vt:lpstr>
      <vt:lpstr>PowerPoint Presentation</vt:lpstr>
      <vt:lpstr>Keuntungan dari recommender system</vt:lpstr>
      <vt:lpstr>Tipe recommender System</vt:lpstr>
      <vt:lpstr>1. Content Based</vt:lpstr>
      <vt:lpstr>2. Collaborative Filtering</vt:lpstr>
      <vt:lpstr>Alur Kerja</vt:lpstr>
      <vt:lpstr>Implementasi  Recomennder System</vt:lpstr>
      <vt:lpstr>Implementasi Rekomendasi Sistem</vt:lpstr>
      <vt:lpstr>Content Based Recommender system</vt:lpstr>
      <vt:lpstr>Content Based Recommender System</vt:lpstr>
      <vt:lpstr>Contoh Content Based Sistem</vt:lpstr>
      <vt:lpstr>Contoh Content Based Sistem</vt:lpstr>
      <vt:lpstr>Contoh Content Based Sistem</vt:lpstr>
      <vt:lpstr>Contoh Kasus Content Based - (Example Rating film)</vt:lpstr>
      <vt:lpstr>Content Based Recommender System</vt:lpstr>
      <vt:lpstr>Weighting  Genre</vt:lpstr>
      <vt:lpstr>Weighting  Genre</vt:lpstr>
      <vt:lpstr>Weighting  Genre</vt:lpstr>
      <vt:lpstr>Weighting  Genre</vt:lpstr>
      <vt:lpstr>Weighting  Genre</vt:lpstr>
      <vt:lpstr>Weighting  Genre</vt:lpstr>
      <vt:lpstr>Candidate movies for Recommendation</vt:lpstr>
      <vt:lpstr>Candidate movies for Recommendation</vt:lpstr>
      <vt:lpstr>Mencari Rekomendasi</vt:lpstr>
      <vt:lpstr>Mencari Rekomendasi</vt:lpstr>
      <vt:lpstr>Mencari Rekomendasi</vt:lpstr>
      <vt:lpstr>Mencari Rekomendasi</vt:lpstr>
      <vt:lpstr>Rekomendasi Tidak akan berjalan  bila tidak ada kategori pada item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229</cp:revision>
  <dcterms:created xsi:type="dcterms:W3CDTF">2019-04-17T03:34:48Z</dcterms:created>
  <dcterms:modified xsi:type="dcterms:W3CDTF">2019-06-28T16:04:04Z</dcterms:modified>
</cp:coreProperties>
</file>